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5"/>
    <p:restoredTop sz="94666"/>
  </p:normalViewPr>
  <p:slideViewPr>
    <p:cSldViewPr snapToGrid="0" snapToObjects="1">
      <p:cViewPr>
        <p:scale>
          <a:sx n="85" d="100"/>
          <a:sy n="85" d="100"/>
        </p:scale>
        <p:origin x="25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DF680-EE8D-A64B-A926-DED3909B35D9}" type="datetimeFigureOut">
              <a:rPr lang="en-US" smtClean="0"/>
              <a:t>3/5/21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F858E-2CED-E542-AAE6-C590F675A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2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3C633830-2244-49AE-BC4A-47F415C177C6}" type="datetimeFigureOut">
              <a:rPr lang="en-US" dirty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3/5/21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3/5/21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3/5/21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3C633830-2244-49AE-BC4A-47F415C177C6}" type="datetimeFigureOut">
              <a:rPr lang="en-US" dirty="0"/>
              <a:pPr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aksingh2411/dataset-of-malicious-and-benign-webpage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9146468" cy="4268965"/>
          </a:xfrm>
        </p:spPr>
        <p:txBody>
          <a:bodyPr/>
          <a:lstStyle/>
          <a:p>
            <a:r>
              <a:rPr lang="en-US" dirty="0" smtClean="0"/>
              <a:t>Malicious Webpage Identification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Alex Liddle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473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E212883E-84C3-42AD-B34A-4D24982515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6713" y="2624756"/>
            <a:ext cx="2892947" cy="1608487"/>
          </a:xfrm>
        </p:spPr>
        <p:txBody>
          <a:bodyPr>
            <a:normAutofit/>
          </a:bodyPr>
          <a:lstStyle/>
          <a:p>
            <a:pPr algn="l"/>
            <a:r>
              <a:rPr lang="en-US" sz="2400" dirty="0" smtClean="0"/>
              <a:t>Decision Tree</a:t>
            </a:r>
            <a:endParaRPr lang="en-US" sz="2400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915" y="776739"/>
            <a:ext cx="7392660" cy="469433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25A28D78-0305-4DA2-A78C-EF9ADD3663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99730"/>
            <a:ext cx="7543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6">
            <a:extLst>
              <a:ext uri="{FF2B5EF4-FFF2-40B4-BE49-F238E27FC236}">
                <a16:creationId xmlns:a16="http://schemas.microsoft.com/office/drawing/2014/main" xmlns="" id="{DC5B7347-E281-4E2C-A95E-6A4A2631560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Title 1"/>
          <p:cNvSpPr txBox="1">
            <a:spLocks/>
          </p:cNvSpPr>
          <p:nvPr/>
        </p:nvSpPr>
        <p:spPr>
          <a:xfrm>
            <a:off x="8816714" y="815773"/>
            <a:ext cx="2892947" cy="1608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mtClean="0"/>
              <a:t>Model Selection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391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4214" y="813273"/>
            <a:ext cx="2892947" cy="1608487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Model Selection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924" y="783294"/>
            <a:ext cx="7393956" cy="4688115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8816713" y="2624756"/>
            <a:ext cx="2892947" cy="160848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000" b="0" i="1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 smtClean="0"/>
              <a:t>Random Forest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31327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Unsupervised learning can be used to label data</a:t>
            </a:r>
          </a:p>
          <a:p>
            <a:r>
              <a:rPr lang="en-US" dirty="0" smtClean="0"/>
              <a:t>Webpages can be classified using an ensemble method combining clustering and decision trees and/or random forests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342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59678"/>
            <a:ext cx="12192000" cy="4952492"/>
          </a:xfrm>
        </p:spPr>
        <p:txBody>
          <a:bodyPr/>
          <a:lstStyle/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352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advancements in technology increase, so do cybersecurity threats. </a:t>
            </a:r>
            <a:endParaRPr lang="en-US" dirty="0" smtClean="0"/>
          </a:p>
          <a:p>
            <a:r>
              <a:rPr lang="en-US" dirty="0" smtClean="0"/>
              <a:t>One </a:t>
            </a:r>
            <a:r>
              <a:rPr lang="en-US" dirty="0"/>
              <a:t>step to avoiding these threats are to identify malicious webpages so they can be avoid. </a:t>
            </a:r>
            <a:endParaRPr lang="en-US" dirty="0" smtClean="0"/>
          </a:p>
          <a:p>
            <a:r>
              <a:rPr lang="en-US" dirty="0" smtClean="0"/>
              <a:t>There </a:t>
            </a:r>
            <a:r>
              <a:rPr lang="en-US" dirty="0"/>
              <a:t>are many algorithms in place to do this. This project is another approach involving the use of machine learning to quickly and accurately identify webpages that pose a threat.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38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</a:p>
          <a:p>
            <a:r>
              <a:rPr lang="en-US" dirty="0" smtClean="0"/>
              <a:t>Preprocessing</a:t>
            </a:r>
          </a:p>
          <a:p>
            <a:r>
              <a:rPr lang="en-US" dirty="0" smtClean="0"/>
              <a:t>Labeling with Unsupervised Learning</a:t>
            </a:r>
          </a:p>
          <a:p>
            <a:r>
              <a:rPr lang="en-US" dirty="0" smtClean="0"/>
              <a:t>Model Selection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841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xmlns="" id="{49EC5C96-A5B7-48AF-865B-32EA92606F8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87D3361C-8AD4-4C09-8E01-4332488617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xmlns="" id="{9F8CD012-29F5-45B8-83DF-393C0A213BB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1999" cy="45620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xmlns="" id="{D5807261-5AA8-4462-847C-7789D26717C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26341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5C9F31C1-4E46-4A89-877A-24BBC6D3F4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4553146"/>
            <a:ext cx="12191999" cy="230485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4" y="5202087"/>
            <a:ext cx="9600863" cy="89470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cap="all">
                <a:solidFill>
                  <a:schemeClr val="bg2"/>
                </a:solidFill>
              </a:rPr>
              <a:t>Dataset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6232" y="610826"/>
            <a:ext cx="8508095" cy="3637211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99B864D8-020F-455C-951E-BECB1D7E9E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8864129" y="2978408"/>
            <a:ext cx="791071" cy="604684"/>
          </a:xfrm>
          <a:prstGeom prst="rect">
            <a:avLst/>
          </a:prstGeom>
          <a:blipFill dpi="0" rotWithShape="1">
            <a:blip r:embed="rId3">
              <a:alphaModFix amt="67000"/>
            </a:blip>
            <a:srcRect/>
            <a:tile tx="0" ty="0" sx="100000" sy="100000" flip="none" algn="tl"/>
          </a:blip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rgbClr val="FF0000"/>
                </a:solidFill>
              </a:rPr>
              <a:t>censored</a:t>
            </a:r>
            <a:endParaRPr 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081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dataset can be found on </a:t>
            </a:r>
            <a:r>
              <a:rPr lang="en-US" dirty="0" err="1"/>
              <a:t>kaggle</a:t>
            </a:r>
            <a:r>
              <a:rPr lang="en-US" dirty="0"/>
              <a:t> at </a:t>
            </a:r>
            <a:r>
              <a:rPr lang="en-US" u="sng" dirty="0">
                <a:hlinkClick r:id="rId2"/>
              </a:rPr>
              <a:t>https://</a:t>
            </a:r>
            <a:r>
              <a:rPr lang="en-US" u="sng" dirty="0" smtClean="0">
                <a:hlinkClick r:id="rId2"/>
              </a:rPr>
              <a:t>www.kaggle.com/aksingh2411/dataset-of-malicious-and-benign-webpages</a:t>
            </a:r>
            <a:endParaRPr lang="en-US" u="sng" dirty="0" smtClean="0"/>
          </a:p>
          <a:p>
            <a:r>
              <a:rPr lang="en-US" dirty="0" smtClean="0"/>
              <a:t>Features:</a:t>
            </a:r>
          </a:p>
          <a:p>
            <a:pPr lvl="5"/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website address</a:t>
            </a:r>
          </a:p>
          <a:p>
            <a:pPr lvl="5"/>
            <a:r>
              <a:rPr lang="en-US" dirty="0" err="1" smtClean="0"/>
              <a:t>url_len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number of characters in </a:t>
            </a:r>
            <a:r>
              <a:rPr lang="en-US" dirty="0" err="1" smtClean="0"/>
              <a:t>url</a:t>
            </a:r>
            <a:endParaRPr lang="en-US" dirty="0" smtClean="0"/>
          </a:p>
          <a:p>
            <a:pPr lvl="5"/>
            <a:r>
              <a:rPr lang="en-US" dirty="0" err="1" smtClean="0"/>
              <a:t>ip_add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ip</a:t>
            </a:r>
            <a:r>
              <a:rPr lang="en-US" dirty="0" smtClean="0"/>
              <a:t> address</a:t>
            </a:r>
          </a:p>
          <a:p>
            <a:pPr lvl="5"/>
            <a:r>
              <a:rPr lang="en-US" dirty="0" err="1" smtClean="0"/>
              <a:t>geo_loc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geographic location attached to </a:t>
            </a:r>
            <a:r>
              <a:rPr lang="en-US" dirty="0" err="1" smtClean="0"/>
              <a:t>ip</a:t>
            </a:r>
            <a:r>
              <a:rPr lang="en-US" dirty="0" smtClean="0"/>
              <a:t> address</a:t>
            </a:r>
          </a:p>
          <a:p>
            <a:pPr lvl="5"/>
            <a:r>
              <a:rPr lang="en-US" dirty="0" err="1" smtClean="0"/>
              <a:t>tld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top level domain (e.g., .com)</a:t>
            </a:r>
          </a:p>
          <a:p>
            <a:pPr lvl="5"/>
            <a:r>
              <a:rPr lang="en-US" dirty="0" err="1" smtClean="0"/>
              <a:t>who_is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results of </a:t>
            </a:r>
            <a:r>
              <a:rPr lang="en-US" dirty="0" err="1" smtClean="0"/>
              <a:t>who_is</a:t>
            </a:r>
            <a:r>
              <a:rPr lang="en-US" dirty="0" smtClean="0"/>
              <a:t> search on domain (e.g., complete, incomplete)</a:t>
            </a:r>
          </a:p>
          <a:p>
            <a:pPr lvl="5"/>
            <a:r>
              <a:rPr lang="en-US" dirty="0" smtClean="0"/>
              <a:t>https </a:t>
            </a:r>
            <a:r>
              <a:rPr lang="mr-IN" dirty="0" smtClean="0"/>
              <a:t>–</a:t>
            </a:r>
            <a:r>
              <a:rPr lang="en-US" dirty="0" smtClean="0"/>
              <a:t> whether a secure connection exists for the domain</a:t>
            </a:r>
          </a:p>
          <a:p>
            <a:pPr lvl="5"/>
            <a:r>
              <a:rPr lang="en-US" dirty="0" err="1" smtClean="0"/>
              <a:t>js_len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length of </a:t>
            </a:r>
            <a:r>
              <a:rPr lang="en-US" dirty="0" err="1" smtClean="0"/>
              <a:t>javascript</a:t>
            </a:r>
            <a:r>
              <a:rPr lang="en-US" dirty="0" smtClean="0"/>
              <a:t> code</a:t>
            </a:r>
          </a:p>
          <a:p>
            <a:pPr lvl="5"/>
            <a:r>
              <a:rPr lang="en-US" dirty="0" err="1" smtClean="0"/>
              <a:t>js_obf_len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length of obfuscated </a:t>
            </a:r>
            <a:r>
              <a:rPr lang="en-US" dirty="0" err="1" smtClean="0"/>
              <a:t>javascript</a:t>
            </a:r>
            <a:r>
              <a:rPr lang="en-US" dirty="0" smtClean="0"/>
              <a:t> code</a:t>
            </a:r>
          </a:p>
          <a:p>
            <a:pPr lvl="5"/>
            <a:r>
              <a:rPr lang="en-US" dirty="0" smtClean="0"/>
              <a:t>content </a:t>
            </a:r>
            <a:r>
              <a:rPr lang="mr-IN" dirty="0" smtClean="0"/>
              <a:t>–</a:t>
            </a:r>
            <a:r>
              <a:rPr lang="en-US" dirty="0" smtClean="0"/>
              <a:t> raw webpage content, including </a:t>
            </a:r>
            <a:r>
              <a:rPr lang="en-US" dirty="0" err="1" smtClean="0"/>
              <a:t>javascript</a:t>
            </a:r>
            <a:endParaRPr lang="en-US" dirty="0" smtClean="0"/>
          </a:p>
          <a:p>
            <a:pPr lvl="5"/>
            <a:r>
              <a:rPr lang="en-US" dirty="0" smtClean="0"/>
              <a:t>label </a:t>
            </a:r>
            <a:r>
              <a:rPr lang="mr-IN" dirty="0" smtClean="0"/>
              <a:t>–</a:t>
            </a:r>
            <a:r>
              <a:rPr lang="en-US" dirty="0" smtClean="0"/>
              <a:t> class label identifying webpage (e.g., benign, malicious)</a:t>
            </a:r>
          </a:p>
          <a:p>
            <a:pPr lvl="5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917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Freeform 6">
            <a:extLst>
              <a:ext uri="{FF2B5EF4-FFF2-40B4-BE49-F238E27FC236}">
                <a16:creationId xmlns:a16="http://schemas.microsoft.com/office/drawing/2014/main" xmlns="" id="{E90644A3-6A97-44F2-8AF9-CD44E85BAD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xmlns="" id="{4245F692-4DA4-4D73-8639-81F3A6A4B3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52FAB51D-CFD1-4E9F-8BD3-E47721D45F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4553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6">
            <a:extLst>
              <a:ext uri="{FF2B5EF4-FFF2-40B4-BE49-F238E27FC236}">
                <a16:creationId xmlns:a16="http://schemas.microsoft.com/office/drawing/2014/main" xmlns="" id="{DC61979B-4BF1-46F1-AD0F-43673A4257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xmlns="" id="{2210ED0F-5168-48CE-BBE4-C0175769A9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4553146"/>
            <a:ext cx="12191999" cy="23048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4" y="5202087"/>
            <a:ext cx="9600863" cy="89470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cap="all">
                <a:solidFill>
                  <a:schemeClr val="tx2"/>
                </a:solidFill>
              </a:rPr>
              <a:t>Preprocessing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5072" y="1200707"/>
            <a:ext cx="3966640" cy="16932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168" y="702616"/>
            <a:ext cx="6774605" cy="3184063"/>
          </a:xfrm>
          <a:prstGeom prst="rect">
            <a:avLst/>
          </a:prstGeom>
        </p:spPr>
      </p:pic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xmlns="" id="{29481C1A-490A-4BD8-A51B-005DF8ED9FE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294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Preprocessing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the largest equally distributed sample</a:t>
            </a:r>
          </a:p>
          <a:p>
            <a:pPr lvl="1"/>
            <a:r>
              <a:rPr lang="en-US" dirty="0" smtClean="0"/>
              <a:t>original dataset had 1,172,747 “benign” and 27,253 “malicious” records in dataset</a:t>
            </a:r>
          </a:p>
          <a:p>
            <a:r>
              <a:rPr lang="en-US" dirty="0" smtClean="0"/>
              <a:t>Remove records with less than 60 words in content column</a:t>
            </a:r>
          </a:p>
          <a:p>
            <a:r>
              <a:rPr lang="en-US" dirty="0" smtClean="0"/>
              <a:t>Resample filtered dataset</a:t>
            </a:r>
          </a:p>
          <a:p>
            <a:pPr lvl="1"/>
            <a:r>
              <a:rPr lang="en-US" dirty="0" smtClean="0"/>
              <a:t>2,000 “benign” and 2,000 “malicious” records</a:t>
            </a:r>
          </a:p>
          <a:p>
            <a:r>
              <a:rPr lang="en-US" dirty="0" smtClean="0"/>
              <a:t>Ordinal encoding of </a:t>
            </a:r>
            <a:r>
              <a:rPr lang="en-US" dirty="0" err="1" smtClean="0"/>
              <a:t>geo_loc</a:t>
            </a:r>
            <a:r>
              <a:rPr lang="en-US" dirty="0" smtClean="0"/>
              <a:t>, </a:t>
            </a:r>
            <a:r>
              <a:rPr lang="en-US" dirty="0" err="1" smtClean="0"/>
              <a:t>tld</a:t>
            </a:r>
            <a:r>
              <a:rPr lang="en-US" dirty="0" smtClean="0"/>
              <a:t>, </a:t>
            </a:r>
            <a:r>
              <a:rPr lang="en-US" dirty="0" err="1" smtClean="0"/>
              <a:t>who_is</a:t>
            </a:r>
            <a:r>
              <a:rPr lang="en-US" dirty="0" smtClean="0"/>
              <a:t>, https, and label features</a:t>
            </a:r>
          </a:p>
          <a:p>
            <a:r>
              <a:rPr lang="en-US" dirty="0" smtClean="0"/>
              <a:t>Drop </a:t>
            </a:r>
            <a:r>
              <a:rPr lang="en-US" dirty="0" err="1" smtClean="0"/>
              <a:t>ip_add</a:t>
            </a:r>
            <a:r>
              <a:rPr lang="en-US" dirty="0" smtClean="0"/>
              <a:t> feature</a:t>
            </a:r>
          </a:p>
          <a:p>
            <a:r>
              <a:rPr lang="en-US" dirty="0" smtClean="0"/>
              <a:t>NLP plus </a:t>
            </a:r>
            <a:r>
              <a:rPr lang="en-US" dirty="0" err="1" smtClean="0"/>
              <a:t>tfidf</a:t>
            </a:r>
            <a:r>
              <a:rPr lang="en-US" dirty="0" smtClean="0"/>
              <a:t> vectorization of </a:t>
            </a:r>
            <a:r>
              <a:rPr lang="en-US" dirty="0" err="1" smtClean="0"/>
              <a:t>url</a:t>
            </a:r>
            <a:r>
              <a:rPr lang="en-US" dirty="0" smtClean="0"/>
              <a:t> and content columns</a:t>
            </a:r>
          </a:p>
          <a:p>
            <a:r>
              <a:rPr lang="en-US" dirty="0" smtClean="0"/>
              <a:t>Cluster </a:t>
            </a:r>
            <a:r>
              <a:rPr lang="en-US" dirty="0" err="1" smtClean="0"/>
              <a:t>url</a:t>
            </a:r>
            <a:r>
              <a:rPr lang="en-US" dirty="0" smtClean="0"/>
              <a:t> and content columns to label them</a:t>
            </a:r>
          </a:p>
        </p:txBody>
      </p:sp>
    </p:spTree>
    <p:extLst>
      <p:ext uri="{BB962C8B-B14F-4D97-AF65-F5344CB8AC3E}">
        <p14:creationId xmlns:p14="http://schemas.microsoft.com/office/powerpoint/2010/main" val="1285403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xmlns="" id="{49EC5C96-A5B7-48AF-865B-32EA92606F8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87D3361C-8AD4-4C09-8E01-4332488617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BCB3501C-0BF6-4941-B958-27196AD9A3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8391" y="1143294"/>
            <a:ext cx="3350016" cy="38121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l">
              <a:lnSpc>
                <a:spcPct val="85000"/>
              </a:lnSpc>
            </a:pPr>
            <a:r>
              <a:rPr lang="en-US" sz="2600" cap="all" smtClean="0">
                <a:solidFill>
                  <a:schemeClr val="bg2"/>
                </a:solidFill>
              </a:rPr>
              <a:t>Preprocessing</a:t>
            </a:r>
            <a:br>
              <a:rPr lang="en-US" sz="2600" cap="all" smtClean="0">
                <a:solidFill>
                  <a:schemeClr val="bg2"/>
                </a:solidFill>
              </a:rPr>
            </a:br>
            <a:r>
              <a:rPr lang="en-US" sz="2600" cap="all">
                <a:solidFill>
                  <a:schemeClr val="bg2"/>
                </a:solidFill>
              </a:rPr>
              <a:t/>
            </a:r>
            <a:br>
              <a:rPr lang="en-US" sz="2600" cap="all">
                <a:solidFill>
                  <a:schemeClr val="bg2"/>
                </a:solidFill>
              </a:rPr>
            </a:br>
            <a:endParaRPr lang="en-US" sz="2600" cap="all">
              <a:solidFill>
                <a:schemeClr val="bg2"/>
              </a:solidFill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xmlns="" id="{5D42485B-30FD-4C7E-978A-3962892E330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5257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703E6347-0C1B-4131-8BB1-F198DEFDF82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8096" y="1524505"/>
            <a:ext cx="6103012" cy="4295284"/>
          </a:xfrm>
          <a:prstGeom prst="rect">
            <a:avLst/>
          </a:prstGeom>
        </p:spPr>
      </p:pic>
      <p:sp>
        <p:nvSpPr>
          <p:cNvPr id="19" name="Freeform 6">
            <a:extLst>
              <a:ext uri="{FF2B5EF4-FFF2-40B4-BE49-F238E27FC236}">
                <a16:creationId xmlns:a16="http://schemas.microsoft.com/office/drawing/2014/main" xmlns="" id="{97E55B52-5304-40DB-BE2D-8EEB104CA2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TextBox 2"/>
          <p:cNvSpPr txBox="1"/>
          <p:nvPr/>
        </p:nvSpPr>
        <p:spPr>
          <a:xfrm>
            <a:off x="8326434" y="1738858"/>
            <a:ext cx="34575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n_clusters</a:t>
            </a:r>
            <a:r>
              <a:rPr lang="en-US" dirty="0" smtClean="0">
                <a:solidFill>
                  <a:schemeClr val="bg1"/>
                </a:solidFill>
              </a:rPr>
              <a:t> parameter optimization using the ”elbow” method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56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6">
            <a:extLst>
              <a:ext uri="{FF2B5EF4-FFF2-40B4-BE49-F238E27FC236}">
                <a16:creationId xmlns:a16="http://schemas.microsoft.com/office/drawing/2014/main" xmlns="" id="{E90644A3-6A97-44F2-8AF9-CD44E85BAD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4245F692-4DA4-4D73-8639-81F3A6A4B3A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52FAB51D-CFD1-4E9F-8BD3-E47721D45F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0"/>
            <a:ext cx="12191999" cy="45531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6">
            <a:extLst>
              <a:ext uri="{FF2B5EF4-FFF2-40B4-BE49-F238E27FC236}">
                <a16:creationId xmlns:a16="http://schemas.microsoft.com/office/drawing/2014/main" xmlns="" id="{DC61979B-4BF1-46F1-AD0F-43673A4257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xmlns="" id="{2210ED0F-5168-48CE-BBE4-C0175769A9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4553146"/>
            <a:ext cx="12191999" cy="23048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4" y="5202087"/>
            <a:ext cx="9600863" cy="89470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800" cap="all">
                <a:solidFill>
                  <a:schemeClr val="tx2"/>
                </a:solidFill>
              </a:rPr>
              <a:t>Model Selection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96879" y="1307336"/>
            <a:ext cx="4435529" cy="22066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315509"/>
            <a:ext cx="6403472" cy="3922125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29481C1A-490A-4BD8-A51B-005DF8ED9FE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643464" y="449705"/>
            <a:ext cx="1575080" cy="4920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522598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59</TotalTime>
  <Words>212</Words>
  <Application>Microsoft Macintosh PowerPoint</Application>
  <PresentationFormat>Widescreen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Century Schoolbook</vt:lpstr>
      <vt:lpstr>Corbel</vt:lpstr>
      <vt:lpstr>Arial</vt:lpstr>
      <vt:lpstr>Headlines</vt:lpstr>
      <vt:lpstr>Malicious Webpage Identification</vt:lpstr>
      <vt:lpstr>Motivation</vt:lpstr>
      <vt:lpstr>Agenda</vt:lpstr>
      <vt:lpstr>Dataset</vt:lpstr>
      <vt:lpstr>Dataset</vt:lpstr>
      <vt:lpstr>Preprocessing</vt:lpstr>
      <vt:lpstr>Preprocessing</vt:lpstr>
      <vt:lpstr>Preprocessing  </vt:lpstr>
      <vt:lpstr>Model Selection</vt:lpstr>
      <vt:lpstr>Decision Tree</vt:lpstr>
      <vt:lpstr>Model Selection</vt:lpstr>
      <vt:lpstr>Conclusion</vt:lpstr>
      <vt:lpstr>   Questions?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Malicious Webpage Identification</dc:title>
  <dc:creator>Liddle, David A</dc:creator>
  <cp:lastModifiedBy>Liddle, David A</cp:lastModifiedBy>
  <cp:revision>10</cp:revision>
  <dcterms:created xsi:type="dcterms:W3CDTF">2021-03-06T03:12:25Z</dcterms:created>
  <dcterms:modified xsi:type="dcterms:W3CDTF">2021-03-06T04:12:14Z</dcterms:modified>
</cp:coreProperties>
</file>

<file path=docProps/thumbnail.jpeg>
</file>